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A74CA2-8277-4A3F-9DA3-BD9779863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5EC566-4BFD-4A04-9C76-80145DBB4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B01AFE-F311-4992-937C-B9A48FB7B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8E8FFB-BD02-443C-A5FB-4F620D42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AF290B-4046-44FB-A03A-70F324CC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75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B34539-EA4D-40B6-B8AD-3E80EB73E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351A703-6215-47A8-AB31-E2BD92CEC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5CACF2-CAA5-48A5-B564-7E08E5AB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32F5D8-D547-481D-8D28-D789E0F83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6D56FA-BB25-473F-B96B-A3F9D3353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82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53F1323-42D0-4EAF-B673-8364D210E9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9D1899-0307-40E2-82CC-EC43B42ED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08991B-8A58-4C9E-A05E-C71B7A68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9E3A20-2C70-4ECB-BFCF-B19A785C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B46C50-1EBB-4A2F-BFA0-93540589F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7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F281E-86A4-41C5-B827-2176D1A4F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2AF96E-B391-4C69-BC8B-92D01E373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8BE4E8-ABF7-4593-AC50-4D0FBFC3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5A2E7D-2E78-4AF3-8FC4-76DE8751B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8C0805-F001-4F9B-954D-01A2DDAC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06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C07E4F-80B7-4332-9EA5-9D5E466B5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5AE4ED-D9C5-489A-9C1C-7C1581BA8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899247-4626-4CC2-B76C-AB358B62F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BE2ED9-48DA-418F-814E-377ABB211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E9D0D8-14C6-40D6-B545-D6850E44A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32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138725-766F-4F2A-8AFD-5C9F2659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AF257D-3845-4F5F-94DC-8702A4DBF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6CF559-0B35-41F8-921B-A5A756AAA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ED6C73-BCCC-45AB-98A6-ABAE4127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DF1FF2-9C7C-431E-871F-7B17C6455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7A99B3-B6F8-4695-8AD0-9E2C19105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76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A46C24-CA6E-409E-9BCE-D98176027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39D548-CC74-46CF-BB3D-F45D04DBF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8B7E55-EC5C-4C09-A4B4-35870E17C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E3A3C50-AC5B-4DBA-8019-D1B95778CF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ECC4C42-C946-4086-B901-F88713E53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D3AF96-0092-434A-A2E7-960D73AF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CEEC01-4F23-4AE4-B776-A05C947D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B63D91D-4923-4A67-B370-3E5E80FE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90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AF3C7-81FF-4BF7-B68A-0550216B1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34B663F-5648-42EC-8DEA-643B1EA19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F97C281-0B31-43A5-9292-F01A8380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636D077-A204-4701-859C-95ED8696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64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A9FCB1-4C0E-4B6E-A94A-9D580B87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38442C4-BD4A-4151-A3EE-BE2787EA4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2A0AB88-F03E-44A2-9EDA-C6983ADB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520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33876-2A3B-422D-9F27-67FA833D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A42E79-4C83-431B-8FB9-69122FA1D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CA5E2F-46CA-4020-80C2-6BAC078E0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E89D22-E99E-4B59-8E60-2F463B9E4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5A6F25-8D2A-4004-AD93-8889B4B7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221004-E330-4203-BB9C-27EFB4B0C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45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EB933-24E6-4384-B6DF-95671D8F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1AECCDF-B16D-42FD-BB8B-CE89EA0B9B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902723B-53A6-4CF9-840D-18B66B4C1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5E39989-083E-4F53-9292-28562E6A0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E15968-C588-4BBB-BE0B-1228FD9FD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C3A631-B9BF-4038-85F5-5C72B805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447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712335-C8A6-4954-A8D0-1ED55EB4A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40A99D-4625-4043-9943-1624FA1A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022CCC-1771-4570-9AB1-DC4B3BA8F6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AD3C6-2758-4DDF-B032-97DAD20EA64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4B52B-8EF7-4E7E-93FA-821902F1A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60B64F-4FC9-489F-83BA-30A2021AA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DB81F-C86E-4707-AB88-0D13AD8E4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70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D78F9-0D4A-428E-AC82-AD1CCA2E4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8952" y="2583370"/>
            <a:ext cx="10963656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документов, предъявляемый на пищевые добавки, используемые в колбасном производстве</a:t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64E7E3-16FE-46A5-B704-D418C55AE8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358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ADF6DE-D5A3-4D5C-8ECC-0CA99448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Нормативные документы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6E04AF-43A3-4A74-903C-EA8F22A32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Пестициды: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 N 2142-80 Методические указания по определению хлорорганических пестицидов в воде, продуктах питания, кормах, табачных изделиях методом хроматографии в тонком слое;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 N 1222-75 Определение хлорорганических пестицидов в мясе, продуктах и животных жирах хроматографией в тонком слое.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Радионуклиды,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Бк/кг, не более: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цезий-137 — 160 (мясо без костей) и 320 (оленина без костей, мясо диких животных без костей);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стронций-90 — 50 (мясо без костей) и 100 (оленина без костей, мясо диких животных без костей).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Радионуклеиды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МУК 2.6.2.717-98 «Радиационный контроль. Стронций - 90 и Цезий - 137. Пищевые продукты. Отбор проб, анализ и гигиеническая оценка. Методические указания»;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 5779-912 «Цезий -137. Определение в пищевых продуктах»;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МУ 5778 -91 «Стронций -90. Определение в пищевых продуктах».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9637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A49BD-E636-4DBF-B83D-771E00D22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FD13EF-4418-4D57-AF7E-DEBBB0D37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Микробиологические показатели определяют по ГОСТ: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ГОСТ 9792-73 Колбасные изделия и продукты из свинины, баранины, говядины и мяса других видов убойных животных и птиц. Правила приемки и методы отбора проб;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ГОСТ Р 51447-99 (ИСО 3100-1-91) Мясо и мясные продукты. Методы отбора проб;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ГОСТ 26669-85 Продукты пищевые и вкусовые. Подготовка проб для микробиологических анализов;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ГОСТ 9958-81Колбасные изделия и продукты из мяса. Методы бактериологического анализа.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2093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E7E5F2-CD36-412A-B49D-40B4AC3DD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производства колбас используют пищевые добавки: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7EC73E-3702-4D7D-8888-8495C7D28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белок соевый изолированный и концентрированный, разрешенный к применению органами и учреждениями Госсанэпиднадзора;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белок соевый концентрированный текстурированный. разрешенный к применению органами и учреждениями Госсанэпиднадзора;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муку соевую, разрешенную к применению органами и учреждениями Госсанэпиднадзора;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муку соевую текстурированную, разрешенную к применению органами и учреждениями Госсанэпиднадзора;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муку соевую дезодорированную по ГОСТ 3898-56; соль поваренную пищевую по ГОСТ 13830-91, выварочную или каменную, садочную, самосадочную помолов N 0,1 и 2, не ниже первого сорта;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натрий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азотистокислый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(нитрит натрия) по ГОСТ 4197-74; натрий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азотистокислый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(натрий нитрит) марки ОСЧ 7-3 по ТУ 6-09-590-75;</a:t>
            </a:r>
          </a:p>
          <a:p>
            <a:pPr marL="0" indent="539750">
              <a:buNone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019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D294E-F73D-463B-BC58-570F3E6FD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7DE5DF-A4D2-4AFB-907C-45E8FB7F5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сахар-песок по ГОСТ 21-78;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глюкозу кристаллическую гидратную по ГОСТ 975-88;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воду питьевую по ГОСТ 2874-82;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перец черный или белый по ГОСТ 29050-91;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перец красный молотый по ГОСТ 29053-91;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композиции пряно-ароматические "Флора" для колбасных изделий по ТУ 10 РФ 1043-92;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ароматизаторы пряно-вкусовые для колбасных изделий по ТУ 10.04.32.4-90;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экстракты перца черного горького по ТУ 18-35-13-76; экстракты пряностей, разрешенные к применению органами и учреждениями Госсанэпиднадзора;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чеснок свежий по ГОСТ 7977-87. ГОСТ 27569-87; чеснок сушеный по ГОСТ 16729-71; чеснок замороженный измельченный по ТУ 49 833-85; экстракт чеснока, разрешенный к применению органами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ниями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Госсанэпиднадзора;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777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19EDD-7E4E-4924-A88F-FAE62E46D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химических средств для санитарной обработки производственных помещений мясоперерабатывающих предприятий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770934-3941-4E62-8BF7-6AC89DDC5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53975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приготовления моющих,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моюще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-дезинфицирующих и дезинфицирующих растворов, а также для ополаскивания используют водопроводную воду, соответствующую требованиям СанПиН 2.1.4.559-96 "Вода питьевая. Гигиенические требования к качеству воды централизованных систем питьевого водоснабжения. Контроль качества" и МУК 4.2.671-97 "Методы контроля. Биологические и микробиологические факторы".</a:t>
            </a:r>
          </a:p>
          <a:p>
            <a:pPr marL="0" indent="539750" algn="just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Горячими моющими,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моюще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-дезинфицирующими и дезинфицирующими растворами считают растворы с температурой 60-90°С, теплыми - 25-40°С и холодными 18-20°С.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618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CE301FCF-F2D3-4CE7-B838-5A21DD5C5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46" y="263311"/>
            <a:ext cx="11331108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17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Щелочные моющие средства и их концентрации в зависимости от степени </a:t>
            </a:r>
          </a:p>
          <a:p>
            <a:pPr marL="0" marR="0" lvl="0" indent="3175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загрязнений обрабатываемого объекта, %.</a:t>
            </a:r>
            <a:b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17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D3DF0FE8-D7E0-4BAE-B8A0-FFC78E90D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30149"/>
              </p:ext>
            </p:extLst>
          </p:nvPr>
        </p:nvGraphicFramePr>
        <p:xfrm>
          <a:off x="6342888" y="1138241"/>
          <a:ext cx="5418666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7864">
                  <a:extLst>
                    <a:ext uri="{9D8B030D-6E8A-4147-A177-3AD203B41FA5}">
                      <a16:colId xmlns:a16="http://schemas.microsoft.com/office/drawing/2014/main" val="1440345297"/>
                    </a:ext>
                  </a:extLst>
                </a:gridCol>
                <a:gridCol w="1680802">
                  <a:extLst>
                    <a:ext uri="{9D8B030D-6E8A-4147-A177-3AD203B41FA5}">
                      <a16:colId xmlns:a16="http://schemas.microsoft.com/office/drawing/2014/main" val="3271415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Биомол</a:t>
                      </a:r>
                      <a:r>
                        <a:rPr lang="ru-RU" sz="1800" dirty="0">
                          <a:effectLst/>
                        </a:rPr>
                        <a:t> КС-3"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4.00+-1.00%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709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Вимол</a:t>
                      </a:r>
                      <a:r>
                        <a:rPr lang="ru-RU" sz="1800" dirty="0">
                          <a:effectLst/>
                        </a:rPr>
                        <a:t>" (порошок), по массе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0,90±0,10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007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Кальцинированная сода (порошок), по массе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3,00±1,00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46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"МСТА" (порошок), по массе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0,90±0,10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27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"Федора"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3,00±2,00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552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Промолан</a:t>
                      </a:r>
                      <a:r>
                        <a:rPr lang="ru-RU" sz="1800" dirty="0">
                          <a:effectLst/>
                        </a:rPr>
                        <a:t> Супер"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1,00±0,50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8987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Дезмос</a:t>
                      </a:r>
                      <a:r>
                        <a:rPr lang="ru-RU" sz="1800" dirty="0">
                          <a:effectLst/>
                        </a:rPr>
                        <a:t>" (жидкость), по объему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6,00±3,00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0816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Кора</a:t>
                      </a:r>
                      <a:r>
                        <a:rPr lang="ru-RU" sz="1800" dirty="0">
                          <a:effectLst/>
                        </a:rPr>
                        <a:t>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1,50±0,50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510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"P3-topax 66"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3,00±1,00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272029"/>
                  </a:ext>
                </a:extLst>
              </a:tr>
            </a:tbl>
          </a:graphicData>
        </a:graphic>
      </p:graphicFrame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5C93D203-AC81-4BFB-B473-A57FB6B31A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038274"/>
              </p:ext>
            </p:extLst>
          </p:nvPr>
        </p:nvGraphicFramePr>
        <p:xfrm>
          <a:off x="430446" y="1138240"/>
          <a:ext cx="5283200" cy="4952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378">
                  <a:extLst>
                    <a:ext uri="{9D8B030D-6E8A-4147-A177-3AD203B41FA5}">
                      <a16:colId xmlns:a16="http://schemas.microsoft.com/office/drawing/2014/main" val="1310363354"/>
                    </a:ext>
                  </a:extLst>
                </a:gridCol>
                <a:gridCol w="1406822">
                  <a:extLst>
                    <a:ext uri="{9D8B030D-6E8A-4147-A177-3AD203B41FA5}">
                      <a16:colId xmlns:a16="http://schemas.microsoft.com/office/drawing/2014/main" val="1067138306"/>
                    </a:ext>
                  </a:extLst>
                </a:gridCol>
              </a:tblGrid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"Экономика"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8,00±2,00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398865"/>
                  </a:ext>
                </a:extLst>
              </a:tr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"P3-ansep CIP"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1,00±0,50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738795"/>
                  </a:ext>
                </a:extLst>
              </a:tr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Промос</a:t>
                      </a:r>
                      <a:r>
                        <a:rPr lang="ru-RU" sz="1800" dirty="0">
                          <a:effectLst/>
                        </a:rPr>
                        <a:t> У"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3,00±1,00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565618"/>
                  </a:ext>
                </a:extLst>
              </a:tr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Промоль</a:t>
                      </a:r>
                      <a:r>
                        <a:rPr lang="ru-RU" sz="1800" dirty="0">
                          <a:effectLst/>
                        </a:rPr>
                        <a:t>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3,00±1,00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84784"/>
                  </a:ext>
                </a:extLst>
              </a:tr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Биомол</a:t>
                      </a:r>
                      <a:r>
                        <a:rPr lang="ru-RU" sz="1800" dirty="0">
                          <a:effectLst/>
                        </a:rPr>
                        <a:t> К"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3,00±1,00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476173"/>
                  </a:ext>
                </a:extLst>
              </a:tr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Биомол</a:t>
                      </a:r>
                      <a:r>
                        <a:rPr lang="ru-RU" sz="1800" dirty="0">
                          <a:effectLst/>
                        </a:rPr>
                        <a:t> КС 1"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3,00±0,50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004375"/>
                  </a:ext>
                </a:extLst>
              </a:tr>
              <a:tr h="707571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Биомол</a:t>
                      </a:r>
                      <a:r>
                        <a:rPr lang="ru-RU" sz="1800" dirty="0">
                          <a:effectLst/>
                        </a:rPr>
                        <a:t> КС 3" (жидкость), по объему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</a:rPr>
                        <a:t>4,00±1,00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09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5516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71B34-E90E-4579-9F8F-A41A148E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365125"/>
            <a:ext cx="114300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Кислотные моющие средства и их концентрации, в зависимости от степени загрязнения обрабатываемого объекта, %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61EBB231-CDC7-436C-8711-8FCBE694F5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336180"/>
              </p:ext>
            </p:extLst>
          </p:nvPr>
        </p:nvGraphicFramePr>
        <p:xfrm>
          <a:off x="838200" y="1825625"/>
          <a:ext cx="10515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75763162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29271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0" i="0" kern="1200" dirty="0" err="1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Рапин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К" (жидкость), по объему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2,00±1,00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616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"РОМ-ФОС" марки В (жидкость), по объему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2,00±1,00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444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Дескалер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Плюс" (жидкость), по объему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4,00±1,00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773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"Биолайт СТ" (жидкость), по объему</a:t>
                      </a: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3,00±1,00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309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11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B11F3-8254-4D30-B11D-0C842F92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Моюще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-дезинфицирующие средства и их концентрации, %.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1656871F-7EF7-4E54-B018-051AB1E827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889898"/>
              </p:ext>
            </p:extLst>
          </p:nvPr>
        </p:nvGraphicFramePr>
        <p:xfrm>
          <a:off x="929640" y="1304417"/>
          <a:ext cx="105156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5248799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12786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Диаско</a:t>
                      </a:r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1000" (порошок), по массе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2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"МД-1" (порошок), по массе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259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"МСТА" (порошок), по массе</a:t>
                      </a:r>
                      <a:b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100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"Катрил-Д" (жидкость), по объему</a:t>
                      </a: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254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"Катамин АБ" (жидкость), по объему</a:t>
                      </a: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465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"Пурга-Д" (порошок), по массе</a:t>
                      </a: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1,50-2,00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893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"Ника-2" (жидкость), по объему</a:t>
                      </a: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17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"Фобос-1" (жидкость), по объему</a:t>
                      </a:r>
                      <a:br>
                        <a:rPr lang="ru-RU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8,00-10,00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093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822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8DBB5-6F2C-4CB0-BE4B-7BC73C2A3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4" y="1"/>
            <a:ext cx="10515600" cy="7498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Дезинфицирующие средства и их концентрации, %.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2E58485-3FB4-4D94-BC3C-808DA259DF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1606959"/>
              </p:ext>
            </p:extLst>
          </p:nvPr>
        </p:nvGraphicFramePr>
        <p:xfrm>
          <a:off x="1271016" y="749809"/>
          <a:ext cx="8278123" cy="5667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8998">
                  <a:extLst>
                    <a:ext uri="{9D8B030D-6E8A-4147-A177-3AD203B41FA5}">
                      <a16:colId xmlns:a16="http://schemas.microsoft.com/office/drawing/2014/main" val="248346137"/>
                    </a:ext>
                  </a:extLst>
                </a:gridCol>
                <a:gridCol w="2799125">
                  <a:extLst>
                    <a:ext uri="{9D8B030D-6E8A-4147-A177-3AD203B41FA5}">
                      <a16:colId xmlns:a16="http://schemas.microsoft.com/office/drawing/2014/main" val="21425876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"Хлорамин Б" (порошок), по ДВ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sz="1800" dirty="0">
                        <a:effectLst/>
                      </a:endParaRP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effectLst/>
                        </a:rPr>
                        <a:t>150-200 мг акт Cl/л</a:t>
                      </a: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40547792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ase"/>
                      <a:r>
                        <a:rPr lang="ru-RU" sz="1800" dirty="0">
                          <a:effectLst/>
                        </a:rPr>
                        <a:t>                                                по массе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sz="1800" dirty="0">
                        <a:effectLst/>
                      </a:endParaRP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effectLst/>
                        </a:rPr>
                        <a:t>0,10-0,11%</a:t>
                      </a: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2723305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Гипохлорит натрия или кальция (жидкость), по ДВ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effectLst/>
                        </a:rPr>
                        <a:t>150-200 мг акт Cl/л</a:t>
                      </a: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539253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Деохлор</a:t>
                      </a:r>
                      <a:r>
                        <a:rPr lang="ru-RU" sz="1800" dirty="0">
                          <a:effectLst/>
                        </a:rPr>
                        <a:t>" (таблетки), по массе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effectLst/>
                        </a:rPr>
                        <a:t>2 таблетки на 10 л воды, 0,03% активного хлора</a:t>
                      </a:r>
                      <a:br>
                        <a:rPr lang="ru-RU" sz="1800">
                          <a:effectLst/>
                        </a:rPr>
                      </a:br>
                      <a:endParaRPr lang="ru-RU" sz="1800">
                        <a:effectLst/>
                      </a:endParaRP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1198003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Нейтральный анолит АНК (жидкость, полученная на установке "СТЭЛ-60-03"), по препарату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effectLst/>
                        </a:rPr>
                        <a:t>140 мг акт Cl/л</a:t>
                      </a: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3275756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Нейтральный анолит АНК (жидкость, полученная на установке "</a:t>
                      </a:r>
                      <a:r>
                        <a:rPr lang="ru-RU" sz="1800" dirty="0" err="1">
                          <a:effectLst/>
                        </a:rPr>
                        <a:t>Аквабиоцид</a:t>
                      </a:r>
                      <a:r>
                        <a:rPr lang="ru-RU" sz="1800" dirty="0">
                          <a:effectLst/>
                        </a:rPr>
                        <a:t>"), по препарату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effectLst/>
                        </a:rPr>
                        <a:t>180 мг акт Cl/л</a:t>
                      </a: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22741299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Велтолен</a:t>
                      </a:r>
                      <a:r>
                        <a:rPr lang="ru-RU" sz="1800" dirty="0">
                          <a:effectLst/>
                        </a:rPr>
                        <a:t>" (жидкость), по объему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effectLst/>
                        </a:rPr>
                        <a:t>2,00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sz="1800" dirty="0">
                        <a:effectLst/>
                      </a:endParaRP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232879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"</a:t>
                      </a:r>
                      <a:r>
                        <a:rPr lang="ru-RU" sz="1800" dirty="0" err="1">
                          <a:effectLst/>
                        </a:rPr>
                        <a:t>Самаровка</a:t>
                      </a:r>
                      <a:r>
                        <a:rPr lang="ru-RU" sz="1800" dirty="0">
                          <a:effectLst/>
                        </a:rPr>
                        <a:t>" (жидкость), по объему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effectLst/>
                        </a:rPr>
                        <a:t>1,50</a:t>
                      </a:r>
                      <a:br>
                        <a:rPr lang="ru-RU" sz="1800" dirty="0">
                          <a:effectLst/>
                        </a:rPr>
                      </a:br>
                      <a:endParaRPr lang="ru-RU" sz="1800" dirty="0">
                        <a:effectLst/>
                      </a:endParaRP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3194960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effectLst/>
                        </a:rPr>
                        <a:t>"Вапусан-200" (жидкость), по объему</a:t>
                      </a:r>
                    </a:p>
                  </a:txBody>
                  <a:tcPr marL="73008" marR="73008" marT="36501" marB="36501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effectLst/>
                        </a:rPr>
                        <a:t>0,50-0,80</a:t>
                      </a:r>
                    </a:p>
                  </a:txBody>
                  <a:tcPr marL="73008" marR="73008" marT="36501" marB="36501" anchor="ctr"/>
                </a:tc>
                <a:extLst>
                  <a:ext uri="{0D108BD9-81ED-4DB2-BD59-A6C34878D82A}">
                    <a16:rowId xmlns:a16="http://schemas.microsoft.com/office/drawing/2014/main" val="2677542876"/>
                  </a:ext>
                </a:extLst>
              </a:tr>
              <a:tr h="345819"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effectLst/>
                        </a:rPr>
                        <a:t>"Дезэфект" (жидкость), по объему</a:t>
                      </a:r>
                    </a:p>
                  </a:txBody>
                  <a:tcPr marL="73008" marR="73008" marT="36501" marB="36501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effectLst/>
                        </a:rPr>
                        <a:t>0,50-1,00*</a:t>
                      </a:r>
                    </a:p>
                  </a:txBody>
                  <a:tcPr marL="73008" marR="73008" marT="36501" marB="36501"/>
                </a:tc>
                <a:extLst>
                  <a:ext uri="{0D108BD9-81ED-4DB2-BD59-A6C34878D82A}">
                    <a16:rowId xmlns:a16="http://schemas.microsoft.com/office/drawing/2014/main" val="411838803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CFF3D59-44FA-4B69-A17E-76602E27F9D6}"/>
              </a:ext>
            </a:extLst>
          </p:cNvPr>
          <p:cNvSpPr txBox="1"/>
          <p:nvPr/>
        </p:nvSpPr>
        <p:spPr>
          <a:xfrm>
            <a:off x="1426464" y="6417589"/>
            <a:ext cx="7649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* Обработка оборудования и инвентаря - 0,5%; обработка пола, стен - 1,0%.</a:t>
            </a:r>
          </a:p>
        </p:txBody>
      </p:sp>
    </p:spTree>
    <p:extLst>
      <p:ext uri="{BB962C8B-B14F-4D97-AF65-F5344CB8AC3E}">
        <p14:creationId xmlns:p14="http://schemas.microsoft.com/office/powerpoint/2010/main" val="583547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188BB88-3D48-4484-A0C8-D08BC38D1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382035"/>
              </p:ext>
            </p:extLst>
          </p:nvPr>
        </p:nvGraphicFramePr>
        <p:xfrm>
          <a:off x="902208" y="783209"/>
          <a:ext cx="10515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12480">
                  <a:extLst>
                    <a:ext uri="{9D8B030D-6E8A-4147-A177-3AD203B41FA5}">
                      <a16:colId xmlns:a16="http://schemas.microsoft.com/office/drawing/2014/main" val="311915897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234422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</a:rPr>
                        <a:t>Дезэфект-санит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 (жидкость), по объему</a:t>
                      </a:r>
                      <a:b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ru-RU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1,00-2,00**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26124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 Обработка гладких поверхностей (оборудование, инвентарь) - 1,0%; обработка шероховатых поверхностей (пол, стены) - 2,0%.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574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</a:rPr>
                        <a:t>Диацил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 макси концентрированный" (жидкость), по объему</a:t>
                      </a:r>
                      <a:b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ru-RU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</a:rPr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876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</a:rPr>
                        <a:t>Септабик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 (порошок), по массе</a:t>
                      </a:r>
                      <a:b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ru-RU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</a:rPr>
                        <a:t>0,05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786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"Ф-262 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</a:rPr>
                        <a:t>Ипасепт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 (жидкость), по объему</a:t>
                      </a:r>
                      <a:b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ru-RU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</a:rPr>
                        <a:t>0,80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3348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</a:rPr>
                        <a:t>Оксилизин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 (жидкость), по объему</a:t>
                      </a:r>
                      <a:b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ru-RU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</a:rPr>
                        <a:t>0,80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566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</a:rPr>
                        <a:t>Дивосан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 Форте" (жидкость), по объему</a:t>
                      </a:r>
                      <a:b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</a:br>
                      <a:endParaRPr lang="ru-RU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</a:rPr>
                        <a:t>0,20-1,00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615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"ПВК" (жидкость), по ДВ (перекиси водорода)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</a:rPr>
                        <a:t>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912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043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D7B42DC-213A-461D-B5BA-DF5A0DB7B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0392"/>
            <a:ext cx="10515600" cy="5326571"/>
          </a:xfrm>
        </p:spPr>
        <p:txBody>
          <a:bodyPr/>
          <a:lstStyle/>
          <a:p>
            <a:pPr marL="0" indent="53975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Пищевые добавки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это природные или синтезированные вещества, преднамеренно вводимые в пищевые продукты с целью придания им заданных свойств, например, органолептических или не употребляемые сами по себе в качестве пищевых продуктов или обычных компонентов пищи. Пищевые добавки можно вводить в пищевой продукт на различных этапах производства, хранения либо транспортирования в целях улучшения или облегчения технологического процесса, увеличения стойкости к различным видам порчи, сохранения структуры и внешнего вида продукта или намеренного изменения органолептических свойств.</a:t>
            </a:r>
          </a:p>
        </p:txBody>
      </p:sp>
    </p:spTree>
    <p:extLst>
      <p:ext uri="{BB962C8B-B14F-4D97-AF65-F5344CB8AC3E}">
        <p14:creationId xmlns:p14="http://schemas.microsoft.com/office/powerpoint/2010/main" val="4279318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5DECCD-26EB-4FD4-9DBB-4C43E55D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Дезинфицирующие средства и их концентрации для обработки транспортных средств доставки животных 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скотобазы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%***.</a:t>
            </a:r>
            <a:b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 Средства рекомендованы ВНИИ ветеринарной санитарии, гигиены и экологии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B5BEC190-FC7A-49F3-BEDB-CE9B4D8F92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020171"/>
              </p:ext>
            </p:extLst>
          </p:nvPr>
        </p:nvGraphicFramePr>
        <p:xfrm>
          <a:off x="975360" y="2008505"/>
          <a:ext cx="10515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9828632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49405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Йодез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(жидкость), по объему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1,10-1,50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982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Кальцинированная сода (порошок), по массе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261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Гидроксид натрия (едкий натр) - жидкость или гранулы, по препарату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792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Растворы 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гипохлора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гипохлорита, хлорной извести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2,50 акт С</a:t>
                      </a:r>
                      <a:r>
                        <a:rPr lang="en-US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l/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276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Сульфохлорантин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-Д (порошок), по массе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794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Глутаровый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альдегид (жидкость), по ДВ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188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"ДП-2Т" (таблетки), по ДВ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582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"ПВК", по ДВ (перекиси водорода)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683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Дезхол</a:t>
                      </a:r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(жидкость), по ДВ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889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855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78312E-4D0B-451A-92E0-E828D1B65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16" y="993521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447675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Растворы едкого натра не допускается применять для мойки и дезинфекции изделий из алюминия и его сплавов и изделий из тканей; растворы хлорсодержащих препаратов не допускается применять для дезинфекции оцинкованных поверхностей вследствие их коррозионных свойств.</a:t>
            </a:r>
          </a:p>
          <a:p>
            <a:pPr marL="0" indent="447675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Отработанные щелочные и кислотные растворы перед сбросом в канализацию нейтрализуют в общей специальной емкости. При этом осуществляют контроль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растворов с помощью индикаторной бумаги или специальных приборов. При нейтральном значении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смесь отработанных растворов направляют на сброс в канализацию (СанПиН N 4630-88 от 4.07.1988 г. МУ по санитарной охране водоемов от СПАВ N 1407-76 от 5.03.1976 г.).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182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9A0C8-176E-4DD9-BEFC-9A3949A20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270DF2-0FCD-4274-9C3D-47A9B00D2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4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83929-49A4-42CD-9E31-1F645422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Пищевые добавки, вводимые в колбасные изделия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5A64FA-1046-452D-81D3-AFE43FE59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Аскорбиновая кислота и ее производные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(Е 300), 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аскорбинат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(Е 301). Натриевая соль аскорбиновой кислоты (витамин С). Используют для ускорения образования окраски мясопродуктов, улучшения внешнего вида, устойчивости цвета при хранении колбас. Способствует улучшению вкуса и аромата продукта. Используется для предотвращения окислительной порчи пищевых жиров.</a:t>
            </a:r>
          </a:p>
          <a:p>
            <a:pPr marL="0" indent="357188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изготовлении колбас в фарш вводят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аскорбинат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натрия, аскорбиновую кислоту в количестве 0,003% к массе в виде 3% водного раствора. Лучший эффект окраски достигается совместным применением с раствором гемоглобина.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Аскорбинат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натрия плохо растворяется при температуре ниже 10ºС. Для повышения эффективности его использования рекомендуется предварительно растворять в воде при температуре 20-25ºС.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71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E6C9065-7778-46BA-ABE8-586B3FBB8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848"/>
            <a:ext cx="10515600" cy="5107115"/>
          </a:xfrm>
        </p:spPr>
        <p:txBody>
          <a:bodyPr>
            <a:normAutofit fontScale="70000" lnSpcReduction="20000"/>
          </a:bodyPr>
          <a:lstStyle/>
          <a:p>
            <a:pPr marL="0" indent="5397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(Е 407). Это природный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гелеобразователь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получаемый при переработке красных морских водорослей методом экстракции с последующей очисткой от органических и других примесей многократным осаждением, фильтрацией и промывкой в воде и спирте. В зависимости от степени очистки различают рафинированные 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полурафинированные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природный загуститель, получаемый из красных водорослей. Используется при производстве вареных колбасных изделий, как стабилизирующий и загущающий агент. Позволяет производителям увеличить вес производимой продукции.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плохо набухают и растворяются в жесткой воде. В таких случаях их необходимо вводить вместе с фосфатами, соевыми белками или сахаром либо предварительно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гидратировать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горячей воде. При использовании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производстве вареных колбас для корректировки вкуса необходимо увеличить закладу соли, специй, сахара. При избыточном содержании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удерживают воду в организме, создавая проблемы с почками. Некоторые исследования говорят о том, что употребление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каррагинана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изредка способствовать возникновению рака кишечника и аутоиммунных заболеваний пищеварительной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341375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F02220-0C18-46F6-AFF3-7B46D728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BBB834-20E5-48E4-88E5-C29E9C664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5397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Пектиновые вещества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(Е-440). От греческого «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pektos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– свернувшийся, застывший. Это склеивающие вещества растительного происхождения. Представляют собой высокомолекулярные полисахариды, входящие в состав клеточных стенок и межклеточных образований. Основными свойствами пектиновых веществ, которые определяют области их применения в пищевой промышленности являются студнеобразующая и комплексообразующая способность. Студнеобразующая способность пектина зависит от ряда факторов: молекулярной массы, степени этерификации, количества балластных по отношению к пектину веществ, температуры и рН среды, содержания функциональных групп. В природе пектин содержится в растительном сырье, плодах, овощах, корнеплодах, относится к растворимым пищевым волокнам (свекловичный, яблочный сухой) применяется при изготовлении некоторых видов вареных колбас.</a:t>
            </a:r>
          </a:p>
        </p:txBody>
      </p:sp>
    </p:spTree>
    <p:extLst>
      <p:ext uri="{BB962C8B-B14F-4D97-AF65-F5344CB8AC3E}">
        <p14:creationId xmlns:p14="http://schemas.microsoft.com/office/powerpoint/2010/main" val="1622897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E627F6-3676-4DD4-A4EA-6E27655CD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849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5397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Глутамат натрия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(Е621). Мононатриевая соль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глутаминовой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кислоты – пищевая добавка, предназначенная для усиления вкусовых ощущений за счёт увеличения чувствительности рецепторов языка (усилитель мясного вкуса мясных кубиков). Глутамат используют при приготовлении изделий из низкосортного и мороженого мяса, при хранении утративших свои «первоначальные» свойства, и при использовании сои в качестве заменителя мяса. В частности, глутамат натрия добавляют одновременно с солью и специями при приготовлении соевой смеси или фарша из перемороженного или старого мяса в производстве колбасных изделий и полуфабрикатов. Глутамат обязательный ингредиент в производстве продуктов питания из конины – до 0,15% от массы исходного сырья. Глутамат позволяет пищевой промышленности экономить на мясе, птице, грибах и прочих компонентах.</a:t>
            </a:r>
          </a:p>
          <a:p>
            <a:pPr marL="0" indent="5397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Отмечены случаи аллергических реакций при употреблении в пищу некоторых продуктов с высоким его содержанием. Некоторые ученые отмечают повреждение головного мозга, вплоть до развития болезни Альцгеймера, ухудшение при состоянии бронхиальной астмы, синдром «китайского ресторана» - жар, тошнота, сердцебиение, развитие глаукомы.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66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44438-F9C9-4188-9870-530A1896E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975B9D-BD13-4817-BA4A-E727CA0C1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47675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Коптильные препараты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Препараты для копчения мяса и других продуктов. Имеют определенный внешний вид: от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легкотекучих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светло-коричневого цвета жидкостей до вязких полутвёрдых субстанций тёмно-коричневого (почти чёрного) цвета с запахом дыма и вяжущим вкусом.</a:t>
            </a:r>
          </a:p>
          <a:p>
            <a:pPr marL="0" indent="447675" algn="just"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средств, заменяющих дымовое копчение, могут использоваться различные коптильные препараты.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455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C1595A-C259-4BC1-8E06-6987D8165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5397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Виноматериалы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технологии сырых (сырокопченых и сыровяленых) колбас с целью придания продуктам специфических вкусо-ароматических свойств традиционно используются виноматериалы, а именно ординарные коньяки, виноградные вина (мадера). Недостатком использования этих виноматериалов является их высокая себестоимость. В последнее время предложены методы использования в технологии сырых колбас виноматериалов, обладающих хорошими качественными характеристиками и сравнительно низкой себестоимостью, это напитки, вырабатываемые из спирта этилового плодового, с добавлением спиртовых настоев древесины плодовых косточковых и семечковых пород деревьев (яблоня, слива, абрикос и др.).</a:t>
            </a:r>
          </a:p>
        </p:txBody>
      </p:sp>
    </p:spTree>
    <p:extLst>
      <p:ext uri="{BB962C8B-B14F-4D97-AF65-F5344CB8AC3E}">
        <p14:creationId xmlns:p14="http://schemas.microsoft.com/office/powerpoint/2010/main" val="2825589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DC7BE0-6544-47F7-A256-2C080C653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068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5397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Бактериальные препараты.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Применение в производстве мясопродуктов стартовых бактериальных культур стало практически повсеместным и практикуется при выработке достаточно дорогих сырокопченых и сыровяленых колбас. Их внесение позволяет направленно регулировать разложение нитрита натрия,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цветообразование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создавать специфический аромат сырокопченых колбас, влиять на процессы обезвоживания сырья, подавлять рост нежелательной микрофлоры.</a:t>
            </a:r>
          </a:p>
          <a:p>
            <a:pPr marL="0" indent="53975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случаев стартовые бактериальные культуры поставляются в заморожено-сухом виде, дозировка коммерческих препаратов составляет от 20 до 60 г на 100 кг мясного сырья и зависит от концентрации микробных клеток, видового состава бактериального препарата, способа активации микроорганизмов, конечного рН готового продукта, рекомендаций по совместному использованию сахара, начальной температуры и срока созревания готового продукта.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188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2271</Words>
  <Application>Microsoft Office PowerPoint</Application>
  <PresentationFormat>Широкоэкранный</PresentationFormat>
  <Paragraphs>168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Wingdings</vt:lpstr>
      <vt:lpstr>Тема Office</vt:lpstr>
      <vt:lpstr>Пакет документов, предъявляемый на пищевые добавки, используемые в колбасном производстве </vt:lpstr>
      <vt:lpstr>Презентация PowerPoint</vt:lpstr>
      <vt:lpstr>1. Пищевые добавки, вводимые в колбасные изделия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Нормативные документы </vt:lpstr>
      <vt:lpstr>Презентация PowerPoint</vt:lpstr>
      <vt:lpstr>Для производства колбас используют пищевые добавки: </vt:lpstr>
      <vt:lpstr>Презентация PowerPoint</vt:lpstr>
      <vt:lpstr>Классификация химических средств для санитарной обработки производственных помещений мясоперерабатывающих предприятий </vt:lpstr>
      <vt:lpstr>Презентация PowerPoint</vt:lpstr>
      <vt:lpstr>Кислотные моющие средства и их концентрации, в зависимости от степени загрязнения обрабатываемого объекта, %</vt:lpstr>
      <vt:lpstr>Моюще-дезинфицирующие средства и их концентрации, %.</vt:lpstr>
      <vt:lpstr>Дезинфицирующие средства и их концентрации, %.</vt:lpstr>
      <vt:lpstr>Презентация PowerPoint</vt:lpstr>
      <vt:lpstr>Дезинфицирующие средства и их концентрации для обработки транспортных средств доставки животных и скотобазы, %***. *** Средства рекомендованы ВНИИ ветеринарной санитарии, гигиены и экологии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Пакет документов, предъявляемый на пищевые добавки, используемые в колбасном производстве </dc:title>
  <dc:creator>Елена</dc:creator>
  <cp:lastModifiedBy>Елена</cp:lastModifiedBy>
  <cp:revision>2</cp:revision>
  <dcterms:created xsi:type="dcterms:W3CDTF">2023-11-20T17:20:59Z</dcterms:created>
  <dcterms:modified xsi:type="dcterms:W3CDTF">2023-11-20T18:29:53Z</dcterms:modified>
</cp:coreProperties>
</file>